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7"/>
  </p:handoutMasterIdLst>
  <p:sldIdLst>
    <p:sldId id="259" r:id="rId3"/>
    <p:sldId id="262" r:id="rId4"/>
    <p:sldId id="257" r:id="rId5"/>
    <p:sldId id="26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6D254CD7-CDC2-4EAE-97B9-EB99F4B7FA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917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EE22F-DE3F-419F-8E26-8F054E0C3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9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3FB-3F5B-4124-B5E6-237FB5292D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3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DD3A9-2C38-43F7-9EA3-1481C7FB4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2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FF2C-2E10-424F-BF93-C5F13A554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930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6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69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47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55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51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5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0601-5D3B-4421-A993-7F8C1348E5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65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20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18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14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41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33AFB-24D5-413C-B386-51BE06F028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7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5866-371A-4B0A-A1B5-BD93FC6C4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4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A5F0-6327-4452-96F4-0300EF4DB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56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2D7B0-22DA-4897-96CB-69CA55E0AC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23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80379-ECA8-47C4-9A02-B3E3CA244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04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DBF5E-0396-4F0D-8BA1-4FF438D90B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5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FEAF1-1092-4EDD-97B2-67D43D259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846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42B5B4-0212-4980-862E-C2BD9C2732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0040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602</a:t>
            </a:r>
            <a:r>
              <a:rPr lang="en-US" altLang="en-US" sz="3600" dirty="0" smtClean="0">
                <a:solidFill>
                  <a:schemeClr val="bg2"/>
                </a:solidFill>
              </a:rPr>
              <a:t> </a:t>
            </a:r>
            <a:r>
              <a:rPr lang="en-US" altLang="en-US" sz="3600" dirty="0">
                <a:solidFill>
                  <a:schemeClr val="bg2"/>
                </a:solidFill>
              </a:rPr>
              <a:t/>
            </a:r>
            <a:br>
              <a:rPr lang="en-US" altLang="en-US" sz="3600" dirty="0">
                <a:solidFill>
                  <a:schemeClr val="bg2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 </a:t>
            </a:r>
            <a:r>
              <a:rPr lang="en-US" altLang="en-US" sz="3600" dirty="0" smtClean="0">
                <a:solidFill>
                  <a:schemeClr val="hlink"/>
                </a:solidFill>
              </a:rPr>
              <a:t>12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enero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2015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91440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FF3300"/>
                </a:solidFill>
              </a:rPr>
              <a:t>Propósito # </a:t>
            </a:r>
            <a:r>
              <a:rPr lang="es-ES_tradnl" altLang="en-US" b="1" dirty="0" smtClean="0">
                <a:solidFill>
                  <a:srgbClr val="FF3300"/>
                </a:solidFill>
              </a:rPr>
              <a:t>46: </a:t>
            </a:r>
            <a:r>
              <a:rPr lang="es-ES_tradnl" altLang="en-US" dirty="0"/>
              <a:t>¿Tienes una mascota?</a:t>
            </a:r>
          </a:p>
          <a:p>
            <a:pPr marL="609600" indent="-609600">
              <a:buFontTx/>
              <a:buNone/>
            </a:pPr>
            <a:r>
              <a:rPr lang="es-ES_tradnl" altLang="en-US" b="1" dirty="0" smtClean="0">
                <a:solidFill>
                  <a:srgbClr val="FF3300"/>
                </a:solidFill>
              </a:rPr>
              <a:t>Actividad </a:t>
            </a:r>
            <a:r>
              <a:rPr lang="es-ES_tradnl" altLang="en-US" b="1" dirty="0">
                <a:solidFill>
                  <a:srgbClr val="FF3300"/>
                </a:solidFill>
              </a:rPr>
              <a:t>Inicial</a:t>
            </a:r>
            <a:r>
              <a:rPr lang="es-ES_tradnl" altLang="en-US" b="1" dirty="0" smtClean="0">
                <a:solidFill>
                  <a:srgbClr val="FF3300"/>
                </a:solidFill>
              </a:rPr>
              <a:t>:</a:t>
            </a:r>
          </a:p>
          <a:p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2: CAP. 2</a:t>
            </a:r>
            <a:endParaRPr lang="es-ES_tradnl" altLang="en-US" dirty="0"/>
          </a:p>
          <a:p>
            <a:pPr marL="609600" indent="-609600"/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 of “</a:t>
            </a:r>
            <a:r>
              <a:rPr lang="es-ES_tradnl" altLang="en-US" b="1" dirty="0"/>
              <a:t>Ser”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no _________ de aquí.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Nosotros ________ alumnos.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 alumno(a)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¿De dónde ________ tú?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¿_________ ustedes alumnos serios?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2: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en 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3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El verbo TENER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915400" cy="5791200"/>
          </a:xfrm>
        </p:spPr>
        <p:txBody>
          <a:bodyPr/>
          <a:lstStyle/>
          <a:p>
            <a:r>
              <a:rPr lang="en-US" altLang="en-US" sz="2800" dirty="0"/>
              <a:t>TENER </a:t>
            </a:r>
            <a:r>
              <a:rPr lang="en-US" altLang="en-US" sz="2800" dirty="0" err="1"/>
              <a:t>significa</a:t>
            </a:r>
            <a:r>
              <a:rPr lang="en-US" altLang="en-US" sz="2800" dirty="0"/>
              <a:t> “to have”</a:t>
            </a:r>
          </a:p>
          <a:p>
            <a:pPr>
              <a:buFontTx/>
              <a:buNone/>
            </a:pPr>
            <a:r>
              <a:rPr lang="en-US" altLang="en-US" sz="2800" dirty="0"/>
              <a:t>                                     </a:t>
            </a:r>
            <a:r>
              <a:rPr lang="en-US" altLang="en-US" sz="2800" dirty="0">
                <a:solidFill>
                  <a:srgbClr val="FF0000"/>
                </a:solidFill>
              </a:rPr>
              <a:t>T</a:t>
            </a:r>
            <a:r>
              <a:rPr lang="en-US" altLang="en-US" sz="2800" dirty="0">
                <a:solidFill>
                  <a:srgbClr val="008000"/>
                </a:solidFill>
              </a:rPr>
              <a:t>E</a:t>
            </a:r>
            <a:r>
              <a:rPr lang="en-US" altLang="en-US" sz="2800" dirty="0">
                <a:solidFill>
                  <a:srgbClr val="FF0000"/>
                </a:solidFill>
              </a:rPr>
              <a:t>NER</a:t>
            </a:r>
          </a:p>
          <a:p>
            <a:pPr>
              <a:buFontTx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 smtClean="0"/>
              <a:t>Yo</a:t>
            </a:r>
            <a:r>
              <a:rPr lang="en-US" altLang="en-US" sz="2800" dirty="0" smtClean="0"/>
              <a:t>         	              </a:t>
            </a:r>
            <a:r>
              <a:rPr lang="en-US" altLang="en-US" sz="2800" dirty="0" err="1"/>
              <a:t>Nosotros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         </a:t>
            </a:r>
            <a:r>
              <a:rPr lang="en-US" altLang="en-US" sz="2800" dirty="0" err="1" smtClean="0"/>
              <a:t>Tú</a:t>
            </a:r>
            <a:r>
              <a:rPr lang="en-US" altLang="en-US" sz="2800" dirty="0" smtClean="0"/>
              <a:t>                       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 err="1" smtClean="0"/>
              <a:t>Él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/ </a:t>
            </a:r>
            <a:r>
              <a:rPr lang="en-US" altLang="en-US" sz="2800" dirty="0" err="1"/>
              <a:t>ella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</a:t>
            </a:r>
            <a:r>
              <a:rPr lang="en-US" altLang="en-US" sz="2800" dirty="0"/>
              <a:t>.                      </a:t>
            </a:r>
            <a:r>
              <a:rPr lang="en-US" altLang="en-US" sz="2800" dirty="0" err="1"/>
              <a:t>Ellos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Ellas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Uds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You use the verb TENER to express age </a:t>
            </a:r>
            <a:r>
              <a:rPr lang="en-US" altLang="en-US" sz="2800" i="1" dirty="0">
                <a:solidFill>
                  <a:schemeClr val="accent2"/>
                </a:solidFill>
              </a:rPr>
              <a:t>(la </a:t>
            </a:r>
            <a:r>
              <a:rPr lang="en-US" altLang="en-US" sz="2800" i="1" dirty="0" err="1">
                <a:solidFill>
                  <a:schemeClr val="accent2"/>
                </a:solidFill>
              </a:rPr>
              <a:t>edad</a:t>
            </a:r>
            <a:r>
              <a:rPr lang="en-US" altLang="en-US" sz="2800" i="1" dirty="0">
                <a:solidFill>
                  <a:schemeClr val="accent2"/>
                </a:solidFill>
              </a:rPr>
              <a:t>)</a:t>
            </a:r>
          </a:p>
          <a:p>
            <a:pPr lvl="1"/>
            <a:r>
              <a:rPr lang="en-US" altLang="en-US" sz="2400" dirty="0">
                <a:solidFill>
                  <a:schemeClr val="accent2"/>
                </a:solidFill>
              </a:rPr>
              <a:t>¿</a:t>
            </a:r>
            <a:r>
              <a:rPr lang="en-US" altLang="en-US" sz="2400" dirty="0" err="1">
                <a:solidFill>
                  <a:schemeClr val="accent2"/>
                </a:solidFill>
              </a:rPr>
              <a:t>Cuántos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tienes</a:t>
            </a:r>
            <a:r>
              <a:rPr lang="en-US" altLang="en-US" sz="2400" dirty="0">
                <a:solidFill>
                  <a:schemeClr val="accent2"/>
                </a:solidFill>
              </a:rPr>
              <a:t>?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Yo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tengo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catorce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  <a:p>
            <a:pPr lvl="1"/>
            <a:r>
              <a:rPr lang="en-US" altLang="en-US" sz="2400" dirty="0" err="1">
                <a:solidFill>
                  <a:schemeClr val="accent2"/>
                </a:solidFill>
              </a:rPr>
              <a:t>Mi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hermana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menor</a:t>
            </a:r>
            <a:r>
              <a:rPr lang="en-US" altLang="en-US" sz="2400" dirty="0">
                <a:solidFill>
                  <a:schemeClr val="accent2"/>
                </a:solidFill>
              </a:rPr>
              <a:t> </a:t>
            </a:r>
            <a:r>
              <a:rPr lang="en-US" altLang="en-US" sz="2400" dirty="0" err="1">
                <a:solidFill>
                  <a:schemeClr val="accent2"/>
                </a:solidFill>
              </a:rPr>
              <a:t>tiene</a:t>
            </a:r>
            <a:r>
              <a:rPr lang="en-US" altLang="en-US" sz="2400" dirty="0">
                <a:solidFill>
                  <a:schemeClr val="accent2"/>
                </a:solidFill>
              </a:rPr>
              <a:t> once </a:t>
            </a:r>
            <a:r>
              <a:rPr lang="en-US" altLang="en-US" sz="2400" dirty="0" err="1">
                <a:solidFill>
                  <a:schemeClr val="accent2"/>
                </a:solidFill>
              </a:rPr>
              <a:t>años</a:t>
            </a:r>
            <a:r>
              <a:rPr lang="en-US" altLang="en-US" sz="24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676400" y="1885518"/>
            <a:ext cx="266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Tengo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(I have)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676400" y="2390776"/>
            <a:ext cx="2819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nes</a:t>
            </a:r>
            <a:r>
              <a:rPr lang="en-US" altLang="en-US" sz="2800" dirty="0" smtClean="0">
                <a:solidFill>
                  <a:srgbClr val="FF0000"/>
                </a:solidFill>
              </a:rPr>
              <a:t>  </a:t>
            </a:r>
            <a:r>
              <a:rPr lang="en-US" altLang="en-US" sz="2000" i="1" dirty="0" smtClean="0"/>
              <a:t>(you </a:t>
            </a:r>
            <a:r>
              <a:rPr lang="en-US" altLang="en-US" sz="2000" i="1" dirty="0"/>
              <a:t>have)</a:t>
            </a:r>
            <a:endParaRPr lang="en-US" altLang="en-US" sz="3200" dirty="0">
              <a:solidFill>
                <a:srgbClr val="FF0000"/>
              </a:solidFill>
            </a:endParaRPr>
          </a:p>
          <a:p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057401" y="2909393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(s/he has,</a:t>
            </a:r>
          </a:p>
          <a:p>
            <a:r>
              <a:rPr lang="en-US" altLang="en-US" sz="2000" i="1" dirty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>
                <a:solidFill>
                  <a:srgbClr val="FF0000"/>
                </a:solidFill>
              </a:rPr>
              <a:t>             </a:t>
            </a:r>
            <a:r>
              <a:rPr lang="en-US" altLang="en-US" sz="2000" i="1" dirty="0" smtClean="0"/>
              <a:t>you have)</a:t>
            </a:r>
            <a:endParaRPr lang="en-US" altLang="en-US" sz="2800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791200" y="1843088"/>
            <a:ext cx="28699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Tenemos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(we have)</a:t>
            </a:r>
            <a:endParaRPr lang="en-US" altLang="en-US" sz="2800" i="1" dirty="0">
              <a:solidFill>
                <a:srgbClr val="FF0000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7086600" y="2909888"/>
            <a:ext cx="20574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 err="1" smtClean="0">
                <a:solidFill>
                  <a:srgbClr val="FF0000"/>
                </a:solidFill>
              </a:rPr>
              <a:t>T</a:t>
            </a:r>
            <a:r>
              <a:rPr lang="en-US" altLang="en-US" sz="2800" dirty="0" err="1" smtClean="0">
                <a:solidFill>
                  <a:srgbClr val="008000"/>
                </a:solidFill>
              </a:rPr>
              <a:t>ie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nen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i="1" dirty="0" smtClean="0"/>
              <a:t>(they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have;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You</a:t>
            </a:r>
          </a:p>
          <a:p>
            <a:r>
              <a:rPr lang="en-US" altLang="en-US" sz="2000" i="1" dirty="0"/>
              <a:t> </a:t>
            </a:r>
            <a:r>
              <a:rPr lang="en-US" altLang="en-US" sz="2000" i="1" dirty="0" smtClean="0"/>
              <a:t>                have)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46a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smtClean="0"/>
              <a:t>P. 71; 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(</a:t>
            </a:r>
            <a:r>
              <a:rPr lang="en-US" dirty="0" smtClean="0"/>
              <a:t>1-5)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</TotalTime>
  <Words>138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Textured</vt:lpstr>
      <vt:lpstr>Me llamo ___________ Clase 602  La fecha es el  12 de enero del 2015</vt:lpstr>
      <vt:lpstr>Practica</vt:lpstr>
      <vt:lpstr>El verbo TENER</vt:lpstr>
      <vt:lpstr>Tarea # 46a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Helen Zumaeta</dc:creator>
  <cp:lastModifiedBy>Helen Zumaeta</cp:lastModifiedBy>
  <cp:revision>38</cp:revision>
  <cp:lastPrinted>2015-01-12T16:53:29Z</cp:lastPrinted>
  <dcterms:created xsi:type="dcterms:W3CDTF">2010-03-09T20:13:16Z</dcterms:created>
  <dcterms:modified xsi:type="dcterms:W3CDTF">2015-01-12T18:40:20Z</dcterms:modified>
</cp:coreProperties>
</file>